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4" r:id="rId2"/>
    <p:sldId id="256" r:id="rId3"/>
    <p:sldId id="260" r:id="rId4"/>
    <p:sldId id="269" r:id="rId5"/>
    <p:sldId id="261" r:id="rId6"/>
    <p:sldId id="262" r:id="rId7"/>
    <p:sldId id="263" r:id="rId8"/>
    <p:sldId id="275" r:id="rId9"/>
    <p:sldId id="268" r:id="rId10"/>
    <p:sldId id="266" r:id="rId11"/>
    <p:sldId id="267" r:id="rId12"/>
    <p:sldId id="272" r:id="rId13"/>
    <p:sldId id="273" r:id="rId14"/>
    <p:sldId id="265" r:id="rId15"/>
    <p:sldId id="278" r:id="rId16"/>
    <p:sldId id="279" r:id="rId17"/>
    <p:sldId id="276" r:id="rId18"/>
    <p:sldId id="277" r:id="rId19"/>
    <p:sldId id="271" r:id="rId20"/>
    <p:sldId id="274" r:id="rId2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269" autoAdjust="0"/>
  </p:normalViewPr>
  <p:slideViewPr>
    <p:cSldViewPr snapToGrid="0">
      <p:cViewPr varScale="1">
        <p:scale>
          <a:sx n="77" d="100"/>
          <a:sy n="77" d="100"/>
        </p:scale>
        <p:origin x="1166" y="-10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BFCC78E-31FD-49A6-838D-4EC775B9F2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1AF3C4E-BE12-42EF-A5C0-760CB96499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EA7F840-E7E5-4ECF-A9C4-6C0579EB06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798EB-B957-4EBC-965F-12CD672EF69B}" type="datetimeFigureOut">
              <a:rPr lang="ru-RU" smtClean="0"/>
              <a:t>04.06.2021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F7D48D2-09C8-4F95-94D8-8FA5BC51B6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AC6D734-71DD-44F6-B465-02BF2478A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C251DC-0DAA-4E12-8CEC-855E547F06E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228648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1F84C33-D682-4A9B-B283-6EEDDD3DE1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51FC79BD-AE45-470A-8791-C174EE9FEC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3F6F2FB-CE46-4C05-9FD0-65F8DDF49E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798EB-B957-4EBC-965F-12CD672EF69B}" type="datetimeFigureOut">
              <a:rPr lang="ru-RU" smtClean="0"/>
              <a:t>04.06.2021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5A59AA8-0B94-475F-ABBA-1FA02AC94C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CB35DD9-EDC2-4011-88D1-2B34495E80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C251DC-0DAA-4E12-8CEC-855E547F06E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34576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97B5820F-7BA0-4128-9D7B-477AFF72EB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5A531792-798B-4572-A58C-AC0314DF9E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1398898-F6B7-4EBE-ADC9-A4DC919771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798EB-B957-4EBC-965F-12CD672EF69B}" type="datetimeFigureOut">
              <a:rPr lang="ru-RU" smtClean="0"/>
              <a:t>04.06.2021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9258790-CFCC-4EFC-8221-92E85FCD4B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2CA24F7-0251-40C5-9948-B66CF097E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C251DC-0DAA-4E12-8CEC-855E547F06E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859578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11269F-DBA7-4EDE-A745-701B5F298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D6E52EF-DE89-4381-8B87-2E0968E5A9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2E030E-5195-4291-AEA1-818752BAEC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798EB-B957-4EBC-965F-12CD672EF69B}" type="datetimeFigureOut">
              <a:rPr lang="ru-RU" smtClean="0"/>
              <a:t>04.06.2021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5773626-05D7-41C2-8023-C8F4DD8B98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A322807-EC8B-45A8-8C6D-CBB5F505F5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C251DC-0DAA-4E12-8CEC-855E547F06E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774400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4B304B1-F427-4461-AC66-FB2295C6E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C26872D-0561-47DF-8120-BD751A17BD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13559F3-E8D2-48B3-A0F3-D5A6A5131A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798EB-B957-4EBC-965F-12CD672EF69B}" type="datetimeFigureOut">
              <a:rPr lang="ru-RU" smtClean="0"/>
              <a:t>04.06.2021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2DB6C2D-717C-4C96-9EEB-D0D885DF38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C0E3A73-DFFC-432A-811C-FAFE2A981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C251DC-0DAA-4E12-8CEC-855E547F06E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546685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58ED6B9-71EA-44C7-9921-3A827BE73C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50C3805-3096-4169-A0E9-58605F977D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118E69E3-EF2E-406D-B6E4-EF58DA85BA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55FBABA-C839-438C-98DE-6532670530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798EB-B957-4EBC-965F-12CD672EF69B}" type="datetimeFigureOut">
              <a:rPr lang="ru-RU" smtClean="0"/>
              <a:t>04.06.2021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4BE1A66-BDCE-44E6-B0A0-D9DD18C77F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D7AD645-F76A-41C9-B7D0-99B4AE97B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C251DC-0DAA-4E12-8CEC-855E547F06E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726491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6EE9B32-5FFD-47B4-8C1D-A9148C6A74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E2E0A26-1243-4803-A56E-6B71B95AC8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E1F05570-C6BC-4A40-AD2D-D7D10B25A5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C4393469-1128-43A1-88CB-8F495DC5385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6092F590-A49C-4BB6-9E11-69F6034CE7C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0191710F-6D6C-4CEB-AD14-5378801EBA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798EB-B957-4EBC-965F-12CD672EF69B}" type="datetimeFigureOut">
              <a:rPr lang="ru-RU" smtClean="0"/>
              <a:t>04.06.2021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282E2A8D-E7AC-4056-A5C3-47F9CBE75A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21791063-9AB5-471F-9833-D34AEA53F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C251DC-0DAA-4E12-8CEC-855E547F06E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228464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A1C341-C319-4B99-A245-8F679067F4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36F7B1D3-9F5E-400D-8303-6AD9760858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798EB-B957-4EBC-965F-12CD672EF69B}" type="datetimeFigureOut">
              <a:rPr lang="ru-RU" smtClean="0"/>
              <a:t>04.06.2021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F5FB6A1F-575F-4816-89FD-5B455E5A9E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45F5B167-46FA-456E-861E-649D537EF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C251DC-0DAA-4E12-8CEC-855E547F06E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267765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F77550C1-89D7-4F5E-B17F-270870D490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798EB-B957-4EBC-965F-12CD672EF69B}" type="datetimeFigureOut">
              <a:rPr lang="ru-RU" smtClean="0"/>
              <a:t>04.06.2021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5C3E31E5-A9E6-4A26-80B8-0D0038402B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4696A35-A0C5-4E9B-B5CF-878F0EFB5E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C251DC-0DAA-4E12-8CEC-855E547F06E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25464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AC6B48-9DB4-4093-A26F-1413354A26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BA50AF9-4DD6-46B8-AD46-0A3BF70DE1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EA52E20-E476-4EA5-93CC-8003728D04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7DD525F-9723-4F43-84B7-EEF31BE72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798EB-B957-4EBC-965F-12CD672EF69B}" type="datetimeFigureOut">
              <a:rPr lang="ru-RU" smtClean="0"/>
              <a:t>04.06.2021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F2F98B49-77B3-4DAD-A2FC-3D1C8B30F1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78E038B-8430-4231-9A27-B0FDBE347F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C251DC-0DAA-4E12-8CEC-855E547F06E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454429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851450-8982-4B8B-9F15-780E27BBE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7B2F335E-ED00-4F7B-92F2-E8F4E4945D0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2ED4A09-BE80-4A9D-A296-0202FD350D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133415B-0DC8-4E91-A053-687BB04A8C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798EB-B957-4EBC-965F-12CD672EF69B}" type="datetimeFigureOut">
              <a:rPr lang="ru-RU" smtClean="0"/>
              <a:t>04.06.2021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2CA0A11-D761-4581-9C6E-4EA9595B5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67BD58B-16A8-4740-A045-CE15A3BC6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C251DC-0DAA-4E12-8CEC-855E547F06E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738376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5AB33E0-DDBC-4F07-94EA-F5A62682A7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6D4E971-CD64-4105-A114-5ABB54872D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EB53A4B-8646-40F8-A045-5723D565C9E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C798EB-B957-4EBC-965F-12CD672EF69B}" type="datetimeFigureOut">
              <a:rPr lang="ru-RU" smtClean="0"/>
              <a:t>04.06.2021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AC71376-BF1C-4042-8162-2DD8577320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33BF195-96E3-4BAE-8E8E-66F6FDAED9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C251DC-0DAA-4E12-8CEC-855E547F06E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358841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85C0298-442D-4F1F-A299-4C0D0A679D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16929" y="2359795"/>
            <a:ext cx="9144000" cy="1926260"/>
          </a:xfrm>
        </p:spPr>
        <p:txBody>
          <a:bodyPr>
            <a:normAutofit/>
          </a:bodyPr>
          <a:lstStyle/>
          <a:p>
            <a:r>
              <a:rPr lang="ru-RU" sz="5400" dirty="0"/>
              <a:t>Тема работы: Электромагнитные весы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B3DA8811-DF45-4F1B-B19D-75D1C62C23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72033" y="4967924"/>
            <a:ext cx="9144000" cy="1185421"/>
          </a:xfrm>
        </p:spPr>
        <p:txBody>
          <a:bodyPr/>
          <a:lstStyle/>
          <a:p>
            <a:pPr algn="r"/>
            <a:r>
              <a:rPr lang="ru-RU" dirty="0"/>
              <a:t>Выполнил студент группы ИУ4-41М Раевский Я.А.</a:t>
            </a:r>
          </a:p>
          <a:p>
            <a:pPr algn="r"/>
            <a:r>
              <a:rPr lang="ru-RU" dirty="0"/>
              <a:t>Руководитель ВКР Артемьев Б.В.</a:t>
            </a: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B1434531-8625-471A-937B-7AB0290EB5A1}"/>
              </a:ext>
            </a:extLst>
          </p:cNvPr>
          <p:cNvSpPr txBox="1">
            <a:spLocks/>
          </p:cNvSpPr>
          <p:nvPr/>
        </p:nvSpPr>
        <p:spPr>
          <a:xfrm>
            <a:off x="1524000" y="2186351"/>
            <a:ext cx="9144000" cy="5927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Выпускная квалификационная работа магистра</a:t>
            </a:r>
          </a:p>
        </p:txBody>
      </p:sp>
      <p:sp>
        <p:nvSpPr>
          <p:cNvPr id="5" name="Подзаголовок 2">
            <a:extLst>
              <a:ext uri="{FF2B5EF4-FFF2-40B4-BE49-F238E27FC236}">
                <a16:creationId xmlns:a16="http://schemas.microsoft.com/office/drawing/2014/main" id="{C1574427-DC0A-498D-A606-ADCCA5356849}"/>
              </a:ext>
            </a:extLst>
          </p:cNvPr>
          <p:cNvSpPr txBox="1">
            <a:spLocks/>
          </p:cNvSpPr>
          <p:nvPr/>
        </p:nvSpPr>
        <p:spPr>
          <a:xfrm>
            <a:off x="1291472" y="6381946"/>
            <a:ext cx="9594915" cy="339365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Москва, 2021 г.</a:t>
            </a:r>
          </a:p>
        </p:txBody>
      </p:sp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2FB5F5AA-B0C0-4CF5-820F-D84B6E331816}"/>
              </a:ext>
            </a:extLst>
          </p:cNvPr>
          <p:cNvSpPr txBox="1">
            <a:spLocks/>
          </p:cNvSpPr>
          <p:nvPr/>
        </p:nvSpPr>
        <p:spPr>
          <a:xfrm>
            <a:off x="1742387" y="336928"/>
            <a:ext cx="9144000" cy="19993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1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Министерство науки и высшего образования Российской Федерации</a:t>
            </a:r>
            <a:endParaRPr lang="ru-RU" sz="11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ru-RU" sz="11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Федеральное государственное бюджетное образовательное учреждение </a:t>
            </a:r>
            <a:endParaRPr lang="ru-RU" sz="11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ru-RU" sz="11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высшего образования</a:t>
            </a:r>
            <a:endParaRPr lang="ru-RU" sz="11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ru-RU" sz="11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«Московский государственный технический университет</a:t>
            </a:r>
            <a:endParaRPr lang="ru-RU" sz="11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ru-RU" sz="11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имени Н.Э. Баумана</a:t>
            </a:r>
            <a:endParaRPr lang="ru-RU" sz="11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4CFDE78-2F5D-4FD2-AD95-568D66165F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841" y="313382"/>
            <a:ext cx="1387262" cy="15674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135248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2281F16-FC83-4A83-B0A2-ABD6F69BF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2677"/>
            <a:ext cx="10515600" cy="1267903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/>
              <a:t>Конфигурирование портов микроконтроллера </a:t>
            </a:r>
            <a:br>
              <a:rPr lang="ru-RU" dirty="0"/>
            </a:br>
            <a:r>
              <a:rPr lang="en-US" dirty="0"/>
              <a:t>STM32F100RB </a:t>
            </a:r>
            <a:r>
              <a:rPr lang="ru-RU" dirty="0"/>
              <a:t>в программной среде</a:t>
            </a:r>
            <a:r>
              <a:rPr lang="en-US" dirty="0"/>
              <a:t> </a:t>
            </a:r>
            <a:r>
              <a:rPr lang="en-US" dirty="0" err="1"/>
              <a:t>CubeMX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08DFD45-028F-41CE-857B-5EC689A90F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E8489DB-E734-43A7-B8D4-984F04F8518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2287" y="1357460"/>
            <a:ext cx="5407425" cy="540155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927345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A2B647B-F7B5-4DEA-A087-829B69329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9694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Конфигурация тактирования микроконтроллера </a:t>
            </a:r>
            <a:r>
              <a:rPr lang="en-US" dirty="0"/>
              <a:t>STM32F100RB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A6F9491-DCB4-4930-A683-CFDAEE9A91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CA9B9A1-10B1-4F21-AFE0-20029698999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877" y="1498861"/>
            <a:ext cx="10793690" cy="525944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238305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636AF97-6763-4986-8A26-438306A890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876" y="122549"/>
            <a:ext cx="10693924" cy="558488"/>
          </a:xfrm>
        </p:spPr>
        <p:txBody>
          <a:bodyPr>
            <a:normAutofit fontScale="90000"/>
          </a:bodyPr>
          <a:lstStyle/>
          <a:p>
            <a:r>
              <a:rPr lang="ru-RU" dirty="0"/>
              <a:t>Разработка кода прошивки микроконтроллера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A58F672-3266-4A4F-B31F-1F58473D32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43E8FAF-25A8-43FA-8CCD-294AB4BFB86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328" y="765543"/>
            <a:ext cx="11057641" cy="647150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561868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B1CD0BD-4F57-4634-A999-4D8BF1EAD0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547" y="0"/>
            <a:ext cx="10618509" cy="822652"/>
          </a:xfrm>
        </p:spPr>
        <p:txBody>
          <a:bodyPr/>
          <a:lstStyle/>
          <a:p>
            <a:pPr algn="ctr"/>
            <a:r>
              <a:rPr lang="ru-RU" dirty="0"/>
              <a:t>Расчёт катушки электромагнита</a:t>
            </a:r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CC5C6A12-A269-4B79-9CD4-9211294635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083" y="923827"/>
            <a:ext cx="9867955" cy="5976163"/>
          </a:xfrm>
        </p:spPr>
      </p:pic>
    </p:spTree>
    <p:extLst>
      <p:ext uri="{BB962C8B-B14F-4D97-AF65-F5344CB8AC3E}">
        <p14:creationId xmlns:p14="http://schemas.microsoft.com/office/powerpoint/2010/main" val="39963504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7661940-CAB3-4908-8052-ED3000A2BC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1066" y="186016"/>
            <a:ext cx="4459664" cy="2481770"/>
          </a:xfrm>
        </p:spPr>
        <p:txBody>
          <a:bodyPr>
            <a:normAutofit fontScale="90000"/>
          </a:bodyPr>
          <a:lstStyle/>
          <a:p>
            <a:r>
              <a:rPr lang="en-US" dirty="0"/>
              <a:t>3D </a:t>
            </a:r>
            <a:r>
              <a:rPr lang="ru-RU" dirty="0"/>
              <a:t>модель корпуса электромагнитных </a:t>
            </a:r>
            <a:br>
              <a:rPr lang="ru-RU" dirty="0"/>
            </a:br>
            <a:r>
              <a:rPr lang="ru-RU" dirty="0"/>
              <a:t>весов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13845B70-3981-4FB4-AAF7-EF83CF8F3A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57514"/>
            <a:ext cx="4289981" cy="4100486"/>
          </a:xfr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E9F6258-2B67-48BE-BFEC-E0AECEDBEAF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701672" y="0"/>
            <a:ext cx="54903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8611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EAB5133-61AC-41BF-91C5-7C0BD654FC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1583" y="5117834"/>
            <a:ext cx="3183835" cy="1105866"/>
          </a:xfrm>
        </p:spPr>
        <p:txBody>
          <a:bodyPr/>
          <a:lstStyle/>
          <a:p>
            <a:r>
              <a:rPr lang="en-US" dirty="0"/>
              <a:t>ESP8266</a:t>
            </a:r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C8A631E-FD35-4F85-B980-3CCD401B74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90"/>
            <a:ext cx="7624988" cy="4922125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7D2B97F-F0CC-4D0B-AE58-E250039129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500" y="1395937"/>
            <a:ext cx="5143500" cy="6129828"/>
          </a:xfrm>
          <a:prstGeom prst="rect">
            <a:avLst/>
          </a:prstGeom>
        </p:spPr>
      </p:pic>
      <p:pic>
        <p:nvPicPr>
          <p:cNvPr id="5" name="Объект 4">
            <a:extLst>
              <a:ext uri="{FF2B5EF4-FFF2-40B4-BE49-F238E27FC236}">
                <a16:creationId xmlns:a16="http://schemas.microsoft.com/office/drawing/2014/main" id="{33FEB30D-38F6-46BA-AD12-0E307E7C4A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6023" y="1829954"/>
            <a:ext cx="3794346" cy="3198092"/>
          </a:xfrm>
        </p:spPr>
      </p:pic>
    </p:spTree>
    <p:extLst>
      <p:ext uri="{BB962C8B-B14F-4D97-AF65-F5344CB8AC3E}">
        <p14:creationId xmlns:p14="http://schemas.microsoft.com/office/powerpoint/2010/main" val="30396909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A7DD768-D9B6-46E9-A36A-56CB7187CF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CACF868A-7C1E-4B85-BB57-33872B4CB3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631" y="0"/>
            <a:ext cx="3263503" cy="4351338"/>
          </a:xfr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3A94E55-AB57-4FAD-B75C-8E9014479D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802" y="4351338"/>
            <a:ext cx="3074182" cy="2506662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B98F343-FA70-4177-8483-50D62AF234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9984" y="-56991"/>
            <a:ext cx="8770620" cy="5661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9731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2D5FD48-A4C0-4E42-9507-85B660468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7763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Гравитационная карта Земли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E88475F8-50CE-4373-8B60-AF92BE834B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9649" y="1340792"/>
            <a:ext cx="5872702" cy="5449445"/>
          </a:xfrm>
        </p:spPr>
      </p:pic>
    </p:spTree>
    <p:extLst>
      <p:ext uri="{BB962C8B-B14F-4D97-AF65-F5344CB8AC3E}">
        <p14:creationId xmlns:p14="http://schemas.microsoft.com/office/powerpoint/2010/main" val="33583699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9B2DCE3-2B3F-46BC-B6AB-C2A13A3FA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994" y="399493"/>
            <a:ext cx="5779416" cy="1325563"/>
          </a:xfrm>
        </p:spPr>
        <p:txBody>
          <a:bodyPr/>
          <a:lstStyle/>
          <a:p>
            <a:pPr algn="ctr"/>
            <a:r>
              <a:rPr lang="ru-RU" dirty="0"/>
              <a:t>Левитирующий динамик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ABD435A-0C06-4B9B-8298-25B3AC062E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9C3629C-5D47-4FA9-B28A-401AD979119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284" y="2026763"/>
            <a:ext cx="6089715" cy="483123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8624F6C-E8C4-488C-B978-EE764C855AF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096000" y="2026763"/>
            <a:ext cx="6089715" cy="4831237"/>
          </a:xfrm>
          <a:prstGeom prst="rect">
            <a:avLst/>
          </a:prstGeo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D44C00C9-5A8A-4DB8-AA5B-C15C8DA64F81}"/>
              </a:ext>
            </a:extLst>
          </p:cNvPr>
          <p:cNvSpPr txBox="1">
            <a:spLocks/>
          </p:cNvSpPr>
          <p:nvPr/>
        </p:nvSpPr>
        <p:spPr>
          <a:xfrm>
            <a:off x="6580696" y="242756"/>
            <a:ext cx="577941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/>
              <a:t>Маховик без трения</a:t>
            </a:r>
          </a:p>
        </p:txBody>
      </p:sp>
    </p:spTree>
    <p:extLst>
      <p:ext uri="{BB962C8B-B14F-4D97-AF65-F5344CB8AC3E}">
        <p14:creationId xmlns:p14="http://schemas.microsoft.com/office/powerpoint/2010/main" val="33112126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E74E20C-EB97-4536-A890-6ADB9208E3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05836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/>
              <a:t>Результаты работы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456E19C-1277-40A7-B58E-F7CF1F69F7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59496"/>
            <a:ext cx="10515600" cy="5542961"/>
          </a:xfrm>
        </p:spPr>
        <p:txBody>
          <a:bodyPr>
            <a:normAutofit lnSpcReduction="10000"/>
          </a:bodyPr>
          <a:lstStyle/>
          <a:p>
            <a:pPr indent="449580">
              <a:lnSpc>
                <a:spcPct val="115000"/>
              </a:lnSpc>
            </a:pP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Результатом работы является созданное функционирующее работоспособное устройство «Электромагнитные весы», а также конструкторско-технологической документация на устройство.</a:t>
            </a:r>
          </a:p>
          <a:p>
            <a:pPr indent="449580">
              <a:lnSpc>
                <a:spcPct val="115000"/>
              </a:lnSpc>
            </a:pP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В ходе работы было проведено общетехническое обоснование разработки электромагнитных весов, в котором был осуществлен подробный анализ устройства и аналогов.</a:t>
            </a:r>
          </a:p>
          <a:p>
            <a:pPr indent="449580">
              <a:lnSpc>
                <a:spcPct val="115000"/>
              </a:lnSpc>
            </a:pP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Также в ходе работы было представлено общее схемотехническое описание устройства, подбор и анализ элементной базы с учетом условий эксплуатации</a:t>
            </a:r>
            <a:endParaRPr lang="ru-RU" sz="18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49580">
              <a:lnSpc>
                <a:spcPct val="115000"/>
              </a:lnSpc>
            </a:pPr>
            <a:r>
              <a:rPr lang="ru-RU" sz="1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Р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азработан корпус для устройства. </a:t>
            </a:r>
            <a:r>
              <a:rPr lang="ru-RU" sz="1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П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родумана компоновка устройства и материалы для корпуса и </a:t>
            </a:r>
            <a:r>
              <a:rPr lang="ru-RU" sz="1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платы.</a:t>
            </a:r>
          </a:p>
          <a:p>
            <a:pPr indent="449580">
              <a:lnSpc>
                <a:spcPct val="115000"/>
              </a:lnSpc>
            </a:pPr>
            <a:r>
              <a:rPr lang="ru-RU" sz="1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Наконец, была составлена основная графическая часть, содержащая в себе чертежи платы и ячейки и 3</a:t>
            </a:r>
            <a:r>
              <a:rPr lang="en-US" sz="1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D </a:t>
            </a:r>
            <a:r>
              <a:rPr lang="ru-RU" sz="1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модель устройства. В дополнение была представлена электрическая принципиальная схема устройства.</a:t>
            </a:r>
            <a:endParaRPr lang="ru-RU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49580">
              <a:lnSpc>
                <a:spcPct val="115000"/>
              </a:lnSpc>
            </a:pPr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В заключительной части расчётно-пояснительной записки были приведены варианты использования левитирующей платформы.</a:t>
            </a:r>
            <a:endParaRPr lang="ru-RU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49580">
              <a:lnSpc>
                <a:spcPct val="115000"/>
              </a:lnSpc>
            </a:pPr>
            <a:r>
              <a:rPr lang="ru-RU" sz="1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Статья в «Политехническом молодёжном журнале» и выступление на кафедральной конференции на тему работы</a:t>
            </a:r>
            <a:endParaRPr lang="ru-RU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219314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5B1298D-BDB9-407F-9353-15D994FA26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2322444" y="3111720"/>
            <a:ext cx="9144000" cy="1192891"/>
          </a:xfrm>
        </p:spPr>
        <p:txBody>
          <a:bodyPr>
            <a:normAutofit/>
          </a:bodyPr>
          <a:lstStyle/>
          <a:p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Работа состоит из: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FFD29BD-001F-4BF6-BF04-7E7E57C952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03732" y="4357595"/>
            <a:ext cx="7575612" cy="3638736"/>
          </a:xfrm>
        </p:spPr>
        <p:txBody>
          <a:bodyPr/>
          <a:lstStyle/>
          <a:p>
            <a:pPr algn="l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-Обзора современных электронных весов и методов измерения массы объектов</a:t>
            </a:r>
          </a:p>
          <a:p>
            <a:pPr algn="l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-Проектирования схем и алгоритмов конструкции устройства</a:t>
            </a:r>
          </a:p>
          <a:p>
            <a:pPr algn="l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-Разработка конструкции, настройка и тестирование электромагнитных весов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0D9C6C6-BC15-4829-9262-EBE83B18AB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6497" y="3554192"/>
            <a:ext cx="3455504" cy="3315516"/>
          </a:xfrm>
          <a:prstGeom prst="rect">
            <a:avLst/>
          </a:prstGeom>
        </p:spPr>
      </p:pic>
      <p:sp>
        <p:nvSpPr>
          <p:cNvPr id="6" name="Объект 2">
            <a:extLst>
              <a:ext uri="{FF2B5EF4-FFF2-40B4-BE49-F238E27FC236}">
                <a16:creationId xmlns:a16="http://schemas.microsoft.com/office/drawing/2014/main" id="{35CBA0C9-E883-421E-AA50-83E7FF0AA750}"/>
              </a:ext>
            </a:extLst>
          </p:cNvPr>
          <p:cNvSpPr txBox="1">
            <a:spLocks/>
          </p:cNvSpPr>
          <p:nvPr/>
        </p:nvSpPr>
        <p:spPr>
          <a:xfrm>
            <a:off x="844826" y="139149"/>
            <a:ext cx="10508974" cy="60378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15000"/>
              </a:lnSpc>
            </a:pPr>
            <a:r>
              <a:rPr lang="ru-RU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Работа посвящена</a:t>
            </a:r>
            <a:r>
              <a:rPr lang="ru-RU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разработке устройства «Электромагнитные весы».</a:t>
            </a:r>
            <a:endParaRPr lang="ru-RU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</a:pPr>
            <a:r>
              <a:rPr lang="ru-RU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Актуальность темы </a:t>
            </a:r>
            <a:r>
              <a:rPr lang="ru-RU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обоснована потребностью высокоточного измерения веса образца, а также созданием многоцелевой левитирующей платформы.</a:t>
            </a:r>
            <a:endParaRPr lang="ru-RU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</a:pPr>
            <a:r>
              <a:rPr lang="ru-RU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Цель работы:</a:t>
            </a:r>
            <a:r>
              <a:rPr lang="ru-RU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исследовать методы измерения массы объектов, разработать и сконструировать электромагнитную левитирующую платформу, на базе неё спроектировать электромагнитные весы, откалибровать и настроить электромагнитные весы, найти дополнительные способы применения электромагнитной левитирующей платформы.</a:t>
            </a:r>
            <a:r>
              <a:rPr lang="ru-RU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endParaRPr lang="ru-RU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704884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C3A6D98-EFE5-43F0-A906-FAD7513858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86156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Спасибо за внимание!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AC58E16-C0B3-41E7-933E-DC35F5D811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566438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69E7BB8-0DE9-421B-8A3F-BE9246DF7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C9F87C11-9235-4B1B-9D43-635CA6688C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1376" y="0"/>
            <a:ext cx="8206571" cy="6595365"/>
          </a:xfrm>
        </p:spPr>
      </p:pic>
    </p:spTree>
    <p:extLst>
      <p:ext uri="{BB962C8B-B14F-4D97-AF65-F5344CB8AC3E}">
        <p14:creationId xmlns:p14="http://schemas.microsoft.com/office/powerpoint/2010/main" val="4844380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4B66B6D-95E9-492D-8978-B10B2AC294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2677"/>
            <a:ext cx="10515600" cy="758857"/>
          </a:xfrm>
        </p:spPr>
        <p:txBody>
          <a:bodyPr>
            <a:normAutofit/>
          </a:bodyPr>
          <a:lstStyle/>
          <a:p>
            <a:pPr algn="ctr"/>
            <a:r>
              <a:rPr lang="ru-RU" dirty="0"/>
              <a:t>Концепция электромагнитных весов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132DB5F-DBD9-49EE-8001-73E346E7E0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1B52AE3-450C-448E-93A6-C880AC4FC44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913641" y="961534"/>
            <a:ext cx="8436990" cy="5896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564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2DBC106-6355-4C33-8ED0-DEA9CFBBD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EEC76AEF-DAD9-4716-9582-3D7AE7F6C5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897" y="-8022"/>
            <a:ext cx="9700206" cy="6866022"/>
          </a:xfrm>
        </p:spPr>
      </p:pic>
    </p:spTree>
    <p:extLst>
      <p:ext uri="{BB962C8B-B14F-4D97-AF65-F5344CB8AC3E}">
        <p14:creationId xmlns:p14="http://schemas.microsoft.com/office/powerpoint/2010/main" val="15838013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DCB3310-CADF-4FD2-B183-5812A91AE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13121057-CD6D-4D20-B795-AE337FDA33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030" y="0"/>
            <a:ext cx="9691940" cy="6858000"/>
          </a:xfrm>
        </p:spPr>
      </p:pic>
    </p:spTree>
    <p:extLst>
      <p:ext uri="{BB962C8B-B14F-4D97-AF65-F5344CB8AC3E}">
        <p14:creationId xmlns:p14="http://schemas.microsoft.com/office/powerpoint/2010/main" val="1388178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41E6558-18BD-475B-B899-66664E10BE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Алгоритм работы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FF8FB1D7-A3D1-49F7-A11A-C6CEF245CE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7320" y="-79005"/>
            <a:ext cx="2858609" cy="6821684"/>
          </a:xfrm>
        </p:spPr>
      </p:pic>
    </p:spTree>
    <p:extLst>
      <p:ext uri="{BB962C8B-B14F-4D97-AF65-F5344CB8AC3E}">
        <p14:creationId xmlns:p14="http://schemas.microsoft.com/office/powerpoint/2010/main" val="37930914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872381C-AC00-438E-9771-F53771A7EB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007" y="0"/>
            <a:ext cx="10363986" cy="954628"/>
          </a:xfrm>
        </p:spPr>
        <p:txBody>
          <a:bodyPr/>
          <a:lstStyle/>
          <a:p>
            <a:pPr algn="ctr"/>
            <a:r>
              <a:rPr lang="ru-RU" dirty="0"/>
              <a:t>Метод измерения веса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86C24509-DA50-4222-B574-AF41AD4627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" y="829559"/>
            <a:ext cx="12191245" cy="6018473"/>
          </a:xfrm>
        </p:spPr>
      </p:pic>
    </p:spTree>
    <p:extLst>
      <p:ext uri="{BB962C8B-B14F-4D97-AF65-F5344CB8AC3E}">
        <p14:creationId xmlns:p14="http://schemas.microsoft.com/office/powerpoint/2010/main" val="5190610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9699FF4-AE15-4F8D-83E6-0437F74A89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1895" y="289710"/>
            <a:ext cx="10515600" cy="737811"/>
          </a:xfrm>
        </p:spPr>
        <p:txBody>
          <a:bodyPr>
            <a:normAutofit/>
          </a:bodyPr>
          <a:lstStyle/>
          <a:p>
            <a:pPr algn="ctr"/>
            <a:r>
              <a:rPr lang="ru-RU" dirty="0"/>
              <a:t>Печатная плата электромагнитных весов</a:t>
            </a:r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9A2C05BC-AF72-4034-8B7E-CF7E20CE66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601" y="1480009"/>
            <a:ext cx="6096399" cy="5377992"/>
          </a:xfr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EEAA379-9876-41DE-BCAD-7D99995B355C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11" y="1404594"/>
            <a:ext cx="5811568" cy="530443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39244102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621</TotalTime>
  <Words>330</Words>
  <Application>Microsoft Office PowerPoint</Application>
  <PresentationFormat>Широкоэкранный</PresentationFormat>
  <Paragraphs>39</Paragraphs>
  <Slides>20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20</vt:i4>
      </vt:variant>
    </vt:vector>
  </HeadingPairs>
  <TitlesOfParts>
    <vt:vector size="25" baseType="lpstr">
      <vt:lpstr>Arial</vt:lpstr>
      <vt:lpstr>Calibri</vt:lpstr>
      <vt:lpstr>Calibri Light</vt:lpstr>
      <vt:lpstr>Times New Roman</vt:lpstr>
      <vt:lpstr>Тема Office</vt:lpstr>
      <vt:lpstr>Тема работы: Электромагнитные весы</vt:lpstr>
      <vt:lpstr>Работа состоит из:</vt:lpstr>
      <vt:lpstr>Презентация PowerPoint</vt:lpstr>
      <vt:lpstr>Концепция электромагнитных весов</vt:lpstr>
      <vt:lpstr>Презентация PowerPoint</vt:lpstr>
      <vt:lpstr>Презентация PowerPoint</vt:lpstr>
      <vt:lpstr>Алгоритм работы</vt:lpstr>
      <vt:lpstr>Метод измерения веса</vt:lpstr>
      <vt:lpstr>Печатная плата электромагнитных весов</vt:lpstr>
      <vt:lpstr>Конфигурирование портов микроконтроллера  STM32F100RB в программной среде CubeMX</vt:lpstr>
      <vt:lpstr>Конфигурация тактирования микроконтроллера STM32F100RB</vt:lpstr>
      <vt:lpstr>Разработка кода прошивки микроконтроллера</vt:lpstr>
      <vt:lpstr>Расчёт катушки электромагнита</vt:lpstr>
      <vt:lpstr>3D модель корпуса электромагнитных  весов</vt:lpstr>
      <vt:lpstr>ESP8266</vt:lpstr>
      <vt:lpstr>Презентация PowerPoint</vt:lpstr>
      <vt:lpstr>Гравитационная карта Земли</vt:lpstr>
      <vt:lpstr>Левитирующий динамик</vt:lpstr>
      <vt:lpstr>Результаты работы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Структура работы</dc:title>
  <dc:creator>Ярослав Раевский</dc:creator>
  <cp:lastModifiedBy>Ярослав Раевский</cp:lastModifiedBy>
  <cp:revision>30</cp:revision>
  <dcterms:created xsi:type="dcterms:W3CDTF">2020-06-24T23:01:27Z</dcterms:created>
  <dcterms:modified xsi:type="dcterms:W3CDTF">2021-06-04T08:13:08Z</dcterms:modified>
</cp:coreProperties>
</file>